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80" r:id="rId5"/>
    <p:sldId id="281" r:id="rId6"/>
    <p:sldId id="259" r:id="rId7"/>
    <p:sldId id="265" r:id="rId8"/>
    <p:sldId id="276" r:id="rId9"/>
    <p:sldId id="277" r:id="rId10"/>
    <p:sldId id="260" r:id="rId11"/>
    <p:sldId id="261" r:id="rId12"/>
    <p:sldId id="270" r:id="rId13"/>
    <p:sldId id="271" r:id="rId14"/>
    <p:sldId id="272" r:id="rId15"/>
    <p:sldId id="266" r:id="rId16"/>
    <p:sldId id="273" r:id="rId17"/>
    <p:sldId id="274" r:id="rId18"/>
    <p:sldId id="275" r:id="rId19"/>
    <p:sldId id="267" r:id="rId20"/>
    <p:sldId id="262" r:id="rId21"/>
    <p:sldId id="279" r:id="rId22"/>
    <p:sldId id="278" r:id="rId23"/>
    <p:sldId id="268" r:id="rId24"/>
    <p:sldId id="269" r:id="rId25"/>
    <p:sldId id="263" r:id="rId26"/>
    <p:sldId id="264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9"/>
    <p:restoredTop sz="94696"/>
  </p:normalViewPr>
  <p:slideViewPr>
    <p:cSldViewPr snapToGrid="0" snapToObjects="1">
      <p:cViewPr varScale="1">
        <p:scale>
          <a:sx n="90" d="100"/>
          <a:sy n="90" d="100"/>
        </p:scale>
        <p:origin x="232" y="1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21E3C-5D07-0141-8C67-CC5BED3CDAF4}" type="datetimeFigureOut">
              <a:rPr lang="en-US" smtClean="0"/>
              <a:t>8/13/21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B6BDE2-A691-9B47-B483-27712C6D6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54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5A5EB-7518-7E4E-8CFC-19BFB4D4FE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48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5A5EB-7518-7E4E-8CFC-19BFB4D4FE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86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5A5EB-7518-7E4E-8CFC-19BFB4D4FE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90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B4D19-90E3-0141-BA37-ECDE540C6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550CCA-B571-D84E-BFF7-B38219B50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9A79D-05A6-4447-BAA7-26B7FE0C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FBB96-0FB5-A046-B773-B7ADEDAAD90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2CD3B-AFD3-F149-B909-97A118349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AF3D8-83E0-A149-A20E-DE8240D5A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559F-92EA-224F-A00F-4520CF5E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39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B0B5-3537-BF47-817C-2A0C81C6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C88F1-F10A-F445-A0F4-4DF3586BA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F7A73-660D-3B43-B8C6-D38D02306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FBB96-0FB5-A046-B773-B7ADEDAAD90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A2122-3730-BF4B-AB4E-405B42BA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32142-BAF1-3841-84F8-D7827A293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559F-92EA-224F-A00F-4520CF5E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73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F81EC-07B4-FD4A-96AB-B30350B73B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A76CC-0437-0447-A5E5-87EB8D8D9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D2FE0-E019-A840-88E5-827A2BBE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FBB96-0FB5-A046-B773-B7ADEDAAD90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CAD3F-4830-0B4B-A6C5-E71AD5050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8D945-DC77-9548-BE21-73C3E8085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559F-92EA-224F-A00F-4520CF5E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8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7479B-CBAB-D347-930F-D54AC4308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2226A-0881-9345-8EA7-4EF265580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626DF-3DCC-B94F-B9BB-89C21FF24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FBB96-0FB5-A046-B773-B7ADEDAAD90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286B3-549D-8443-8EBE-B2F247E3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5059C-99DF-6547-824C-A32E87F1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559F-92EA-224F-A00F-4520CF5E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5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5A0DA-E316-1E43-96DF-8E14EA5A4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E992E-8D54-AE45-9CC7-0487AC2B2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F3D78-2EE9-9A40-B568-8865F827A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FBB96-0FB5-A046-B773-B7ADEDAAD90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AF3D1-7DAC-8F44-8141-BCC811457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E1ABE-DA57-D742-B3F4-A40E4FADC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559F-92EA-224F-A00F-4520CF5E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7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31E4F-E354-9F44-AFC6-8EA5A3C2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7E010-F6BD-C24D-AC68-C38A30F28C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4FB44-495E-0848-9EE1-761844FF0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E8CCEE-8A60-9F4C-8E7B-D518CFE08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FBB96-0FB5-A046-B773-B7ADEDAAD90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AE506-8B6A-F941-928D-9D0AD69A3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A6A8E-F0E6-A840-A9AE-0E9D67A0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559F-92EA-224F-A00F-4520CF5E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3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6FEEC-B7B2-994F-ACC7-51F98E3B9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7CA14-A054-B54E-BDF9-3A5567E2C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73651B-F9FC-1046-B189-AFB607204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F1155D-C518-8841-ADD3-5A39665635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4F1E7-6E0D-5846-B865-5F60FA3E1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386716-D586-FF48-AA9E-8FC7B2AB4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FBB96-0FB5-A046-B773-B7ADEDAAD90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49909C-591B-9A4F-A481-6E31D5A59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5C0786-CE41-7548-A874-720F38666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559F-92EA-224F-A00F-4520CF5E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12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9746-8E99-3840-9EE5-B0FE6684E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C1302B-9E2B-AF4F-975C-3DE138C9E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FBB96-0FB5-A046-B773-B7ADEDAAD90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8EA336-B3CC-A64E-94FF-5E84AD9F6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92F99-EC0A-C745-B500-2940E96C3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559F-92EA-224F-A00F-4520CF5E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67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C2CC68-F5B3-0949-A7D0-40390D955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FBB96-0FB5-A046-B773-B7ADEDAAD90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06FC9-D94D-7B49-ABD2-4E27536EB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52C88-6748-3D46-AAA4-A4CAC9FB4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559F-92EA-224F-A00F-4520CF5E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58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D1326-ED43-334F-AE5C-DBC18CAB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C8C50-0982-7549-82D2-8296FE406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15C175-16FE-F642-AD24-A304F9477A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7C9D62-23C5-7045-895D-34559B8E5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FBB96-0FB5-A046-B773-B7ADEDAAD90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B0E07-F849-7D4D-9C0F-ED490EA55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7AC4B-E76F-5D41-9660-D0CC6D54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559F-92EA-224F-A00F-4520CF5E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EAF2-6F4F-9C42-AE43-1AB10715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781660-9949-174F-B154-992EC5D8B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F7DCCD-7A5B-574D-B503-59AC01CE6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24D2C6-BB14-BE49-B7F4-467062AA7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FBB96-0FB5-A046-B773-B7ADEDAAD90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A7613-BD72-C24C-8B3B-0BED2F6D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1BC7E1-8B58-D849-A860-6EC472E07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559F-92EA-224F-A00F-4520CF5E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76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C318BB-DEAF-3243-99B8-1A685AF0C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A0478-A48A-8247-B55C-7F23D2052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4A930-569A-3F48-A584-F75C151D0F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FBB96-0FB5-A046-B773-B7ADEDAAD90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1956A-88A0-4342-BF55-6CCCE9E58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65E54-3DC3-904C-90A4-F38F06409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0559F-92EA-224F-A00F-4520CF5E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42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6.JPG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6.JPG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3.JPG"/><Relationship Id="rId7" Type="http://schemas.openxmlformats.org/officeDocument/2006/relationships/image" Target="../media/image20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24.JPG"/><Relationship Id="rId9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FF1B7-8D0A-CE41-ACDF-465AC1017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Neural variability in ASD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45D252-E215-5647-A1BD-E99B748121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Quick sketch of current work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20C2CF1-74BA-6246-9EFC-7EC1F3949F12}"/>
              </a:ext>
            </a:extLst>
          </p:cNvPr>
          <p:cNvSpPr txBox="1">
            <a:spLocks/>
          </p:cNvSpPr>
          <p:nvPr/>
        </p:nvSpPr>
        <p:spPr>
          <a:xfrm>
            <a:off x="4275666" y="632830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Presentation for Nam </a:t>
            </a:r>
            <a:r>
              <a:rPr lang="en-US" dirty="0" err="1"/>
              <a:t>Wook</a:t>
            </a:r>
            <a:r>
              <a:rPr lang="en-US" dirty="0"/>
              <a:t> Kim, August 12, 2021</a:t>
            </a:r>
          </a:p>
        </p:txBody>
      </p:sp>
    </p:spTree>
    <p:extLst>
      <p:ext uri="{BB962C8B-B14F-4D97-AF65-F5344CB8AC3E}">
        <p14:creationId xmlns:p14="http://schemas.microsoft.com/office/powerpoint/2010/main" val="1806047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2E986-C3F6-1C42-96DA-EF3F225B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E315612F-E036-7140-A0E1-B1402989C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692" y="2429988"/>
            <a:ext cx="4450080" cy="405837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306F22-9608-9F48-92E4-F475118BD62D}"/>
              </a:ext>
            </a:extLst>
          </p:cNvPr>
          <p:cNvSpPr txBox="1">
            <a:spLocks/>
          </p:cNvSpPr>
          <p:nvPr/>
        </p:nvSpPr>
        <p:spPr>
          <a:xfrm>
            <a:off x="838200" y="1573076"/>
            <a:ext cx="6009861" cy="1975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Key questions:</a:t>
            </a:r>
          </a:p>
          <a:p>
            <a:pPr lvl="1"/>
            <a:r>
              <a:rPr lang="en-US"/>
              <a:t>Relationship to symptoms</a:t>
            </a:r>
          </a:p>
          <a:p>
            <a:pPr lvl="1"/>
            <a:r>
              <a:rPr lang="en-US"/>
              <a:t>Subtypes</a:t>
            </a:r>
          </a:p>
          <a:p>
            <a:pPr lvl="1"/>
            <a:r>
              <a:rPr lang="en-US"/>
              <a:t>Neuroanatomy of ASD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4A9887-440D-F745-BBDB-B09C11FCD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603" y="2429988"/>
            <a:ext cx="3373899" cy="405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15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64A2-3A9C-4E46-8D7B-C9A92F03A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with ASD symptoms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64F2BC-ED7F-184F-9AD0-30F9474A6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199" y="2157666"/>
            <a:ext cx="3732600" cy="4351338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53B31-4CD4-8C4F-8305-AD48BB2F5020}"/>
              </a:ext>
            </a:extLst>
          </p:cNvPr>
          <p:cNvSpPr txBox="1">
            <a:spLocks/>
          </p:cNvSpPr>
          <p:nvPr/>
        </p:nvSpPr>
        <p:spPr>
          <a:xfrm>
            <a:off x="838200" y="1509330"/>
            <a:ext cx="10515600" cy="554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Representational similarity analysis (RSA)</a:t>
            </a:r>
          </a:p>
        </p:txBody>
      </p:sp>
    </p:spTree>
    <p:extLst>
      <p:ext uri="{BB962C8B-B14F-4D97-AF65-F5344CB8AC3E}">
        <p14:creationId xmlns:p14="http://schemas.microsoft.com/office/powerpoint/2010/main" val="3340615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64A2-3A9C-4E46-8D7B-C9A92F03A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with ASD symptoms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64F2BC-ED7F-184F-9AD0-30F9474A6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199" y="2157666"/>
            <a:ext cx="3732600" cy="4351338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53B31-4CD4-8C4F-8305-AD48BB2F5020}"/>
              </a:ext>
            </a:extLst>
          </p:cNvPr>
          <p:cNvSpPr txBox="1">
            <a:spLocks/>
          </p:cNvSpPr>
          <p:nvPr/>
        </p:nvSpPr>
        <p:spPr>
          <a:xfrm>
            <a:off x="838200" y="1509330"/>
            <a:ext cx="10515600" cy="554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Representational similarity analysis (RSA)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6A73E6-5F41-8741-9CBD-D262C813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765" y="2278755"/>
            <a:ext cx="3542303" cy="179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61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64A2-3A9C-4E46-8D7B-C9A92F03A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with ASD symptoms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64F2BC-ED7F-184F-9AD0-30F9474A6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199" y="2157666"/>
            <a:ext cx="3732600" cy="4351338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53B31-4CD4-8C4F-8305-AD48BB2F5020}"/>
              </a:ext>
            </a:extLst>
          </p:cNvPr>
          <p:cNvSpPr txBox="1">
            <a:spLocks/>
          </p:cNvSpPr>
          <p:nvPr/>
        </p:nvSpPr>
        <p:spPr>
          <a:xfrm>
            <a:off x="838200" y="1509330"/>
            <a:ext cx="10515600" cy="554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Representational similarity analysis (RSA)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6A73E6-5F41-8741-9CBD-D262C813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765" y="2278755"/>
            <a:ext cx="3542303" cy="17999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A31A0D-289E-FE4B-BA0A-2AC0C7019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630" y="4078690"/>
            <a:ext cx="3630572" cy="191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94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64A2-3A9C-4E46-8D7B-C9A92F03A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with ASD symptoms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64F2BC-ED7F-184F-9AD0-30F9474A6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199" y="2157666"/>
            <a:ext cx="3732600" cy="4351338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53B31-4CD4-8C4F-8305-AD48BB2F5020}"/>
              </a:ext>
            </a:extLst>
          </p:cNvPr>
          <p:cNvSpPr txBox="1">
            <a:spLocks/>
          </p:cNvSpPr>
          <p:nvPr/>
        </p:nvSpPr>
        <p:spPr>
          <a:xfrm>
            <a:off x="838200" y="1509330"/>
            <a:ext cx="10515600" cy="554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Representational similarity analysis (RSA)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6A73E6-5F41-8741-9CBD-D262C813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765" y="2278755"/>
            <a:ext cx="3542303" cy="17999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A31A0D-289E-FE4B-BA0A-2AC0C7019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630" y="4078690"/>
            <a:ext cx="3630572" cy="19112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DB8381-4EC8-2140-8BD5-F21F0B219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3325" y="2343666"/>
            <a:ext cx="1800620" cy="364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58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64A2-3A9C-4E46-8D7B-C9A92F03A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with ASD symptoms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53B31-4CD4-8C4F-8305-AD48BB2F5020}"/>
              </a:ext>
            </a:extLst>
          </p:cNvPr>
          <p:cNvSpPr txBox="1">
            <a:spLocks/>
          </p:cNvSpPr>
          <p:nvPr/>
        </p:nvSpPr>
        <p:spPr>
          <a:xfrm>
            <a:off x="838200" y="1509330"/>
            <a:ext cx="10515600" cy="554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Replication to an independent dataset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112A3E-23A1-C54D-89B9-3E87EDEA8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913" y="2262362"/>
            <a:ext cx="3542303" cy="17999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F27543-16D3-414E-9CAB-8FE4EF482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778" y="4062297"/>
            <a:ext cx="3630572" cy="19112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1A53C1-9539-AE41-B2AB-2869E8561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3325" y="2343666"/>
            <a:ext cx="1800620" cy="3646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DF00F-38AE-3944-8ECC-25B692638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98" y="2132720"/>
            <a:ext cx="3583947" cy="178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62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64A2-3A9C-4E46-8D7B-C9A92F03A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with ASD symptoms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53B31-4CD4-8C4F-8305-AD48BB2F5020}"/>
              </a:ext>
            </a:extLst>
          </p:cNvPr>
          <p:cNvSpPr txBox="1">
            <a:spLocks/>
          </p:cNvSpPr>
          <p:nvPr/>
        </p:nvSpPr>
        <p:spPr>
          <a:xfrm>
            <a:off x="838200" y="1509330"/>
            <a:ext cx="10515600" cy="554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Replication to an independent dataset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112A3E-23A1-C54D-89B9-3E87EDEA8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913" y="2262362"/>
            <a:ext cx="3542303" cy="17999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F27543-16D3-414E-9CAB-8FE4EF482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778" y="4062297"/>
            <a:ext cx="3630572" cy="19112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1A53C1-9539-AE41-B2AB-2869E8561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3325" y="2343666"/>
            <a:ext cx="1800620" cy="36462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FC31E2-ED53-C544-86F3-679AFC34A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01" y="4177757"/>
            <a:ext cx="3664712" cy="1812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DF00F-38AE-3944-8ECC-25B692638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98" y="2132720"/>
            <a:ext cx="3583947" cy="178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54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64A2-3A9C-4E46-8D7B-C9A92F03A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with ASD symptoms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53B31-4CD4-8C4F-8305-AD48BB2F5020}"/>
              </a:ext>
            </a:extLst>
          </p:cNvPr>
          <p:cNvSpPr txBox="1">
            <a:spLocks/>
          </p:cNvSpPr>
          <p:nvPr/>
        </p:nvSpPr>
        <p:spPr>
          <a:xfrm>
            <a:off x="838200" y="1509330"/>
            <a:ext cx="10515600" cy="554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Replication to an independent dataset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112A3E-23A1-C54D-89B9-3E87EDEA8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913" y="2262362"/>
            <a:ext cx="3542303" cy="17999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F27543-16D3-414E-9CAB-8FE4EF482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778" y="4062297"/>
            <a:ext cx="3630572" cy="19112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1A53C1-9539-AE41-B2AB-2869E8561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3325" y="2343666"/>
            <a:ext cx="1800620" cy="36462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FC31E2-ED53-C544-86F3-679AFC34A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01" y="4177757"/>
            <a:ext cx="3664712" cy="1812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DF00F-38AE-3944-8ECC-25B692638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98" y="2132720"/>
            <a:ext cx="3583947" cy="17869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E60764-1725-9541-8DFF-E3D451EDDF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7793" y="2613926"/>
            <a:ext cx="1755870" cy="33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23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E8EBB-404E-4646-BFB6-5C456329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ASD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C895BD9-760A-0149-95C3-B3237674E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881" y="683208"/>
            <a:ext cx="2901635" cy="4873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E56E1F1-F801-8541-AF5A-6D94088E2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2014" y="1166084"/>
            <a:ext cx="2278235" cy="24029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2951A25-2B6F-3340-9404-B67C83697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792" y="1174454"/>
            <a:ext cx="2204561" cy="24595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4F748B-B8F0-A849-86FD-3D3140248E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99" b="8771"/>
          <a:stretch/>
        </p:blipFill>
        <p:spPr>
          <a:xfrm>
            <a:off x="5196054" y="1749866"/>
            <a:ext cx="1246545" cy="119703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00BCDF1-460A-1C4C-B015-BF2C6ED7EA11}"/>
              </a:ext>
            </a:extLst>
          </p:cNvPr>
          <p:cNvSpPr txBox="1"/>
          <p:nvPr/>
        </p:nvSpPr>
        <p:spPr>
          <a:xfrm>
            <a:off x="6442657" y="196322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UMAP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9548DD2-77B5-3146-9128-839FB803657D}"/>
              </a:ext>
            </a:extLst>
          </p:cNvPr>
          <p:cNvCxnSpPr>
            <a:cxnSpLocks/>
          </p:cNvCxnSpPr>
          <p:nvPr/>
        </p:nvCxnSpPr>
        <p:spPr>
          <a:xfrm>
            <a:off x="6584081" y="2332555"/>
            <a:ext cx="71238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76BADAD-285F-494E-92FC-28DCB1036ECF}"/>
              </a:ext>
            </a:extLst>
          </p:cNvPr>
          <p:cNvSpPr txBox="1"/>
          <p:nvPr/>
        </p:nvSpPr>
        <p:spPr>
          <a:xfrm>
            <a:off x="5028685" y="1121904"/>
            <a:ext cx="1618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Shared neuroanatomy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172EDD9-902B-9840-A832-2244BA6E7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076"/>
            <a:ext cx="4242917" cy="1895498"/>
          </a:xfrm>
        </p:spPr>
        <p:txBody>
          <a:bodyPr>
            <a:normAutofit/>
          </a:bodyPr>
          <a:lstStyle/>
          <a:p>
            <a:r>
              <a:rPr lang="en-US" b="1" dirty="0"/>
              <a:t>Three</a:t>
            </a:r>
            <a:r>
              <a:rPr lang="en-US" dirty="0"/>
              <a:t> clusters in shared space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96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E8EBB-404E-4646-BFB6-5C456329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ASD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1E191A-44C6-D741-84F6-2C6D20AB9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915" y="3684959"/>
            <a:ext cx="2822289" cy="5497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C7CA6E-4A92-C344-B3BA-286E78A94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2014" y="4212386"/>
            <a:ext cx="2215895" cy="23745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48D66C-CA08-234F-800C-9D1321035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796" y="4172343"/>
            <a:ext cx="2170557" cy="24822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895BD9-760A-0149-95C3-B3237674E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9881" y="683208"/>
            <a:ext cx="2901635" cy="4873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E56E1F1-F801-8541-AF5A-6D94088E2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2014" y="1166084"/>
            <a:ext cx="2278235" cy="24029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2951A25-2B6F-3340-9404-B67C836973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7792" y="1174454"/>
            <a:ext cx="2204561" cy="24595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DA894AF-097A-9C40-9C73-1AF28B3C76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321" b="8840"/>
          <a:stretch/>
        </p:blipFill>
        <p:spPr>
          <a:xfrm>
            <a:off x="5081117" y="4681200"/>
            <a:ext cx="1298855" cy="12517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4F748B-B8F0-A849-86FD-3D3140248E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99" b="8771"/>
          <a:stretch/>
        </p:blipFill>
        <p:spPr>
          <a:xfrm>
            <a:off x="5196054" y="1749866"/>
            <a:ext cx="1246545" cy="119703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F23BC3-61ED-1C40-B307-1D499B58E61D}"/>
              </a:ext>
            </a:extLst>
          </p:cNvPr>
          <p:cNvSpPr txBox="1"/>
          <p:nvPr/>
        </p:nvSpPr>
        <p:spPr>
          <a:xfrm>
            <a:off x="6442657" y="5042639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UMAP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2EDBCC-47D9-3142-B690-4E0BBF6AF72D}"/>
              </a:ext>
            </a:extLst>
          </p:cNvPr>
          <p:cNvCxnSpPr>
            <a:cxnSpLocks/>
          </p:cNvCxnSpPr>
          <p:nvPr/>
        </p:nvCxnSpPr>
        <p:spPr>
          <a:xfrm>
            <a:off x="6584081" y="5411971"/>
            <a:ext cx="71238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0BCDF1-460A-1C4C-B015-BF2C6ED7EA11}"/>
              </a:ext>
            </a:extLst>
          </p:cNvPr>
          <p:cNvSpPr txBox="1"/>
          <p:nvPr/>
        </p:nvSpPr>
        <p:spPr>
          <a:xfrm>
            <a:off x="6442657" y="196322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UMAP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9548DD2-77B5-3146-9128-839FB803657D}"/>
              </a:ext>
            </a:extLst>
          </p:cNvPr>
          <p:cNvCxnSpPr>
            <a:cxnSpLocks/>
          </p:cNvCxnSpPr>
          <p:nvPr/>
        </p:nvCxnSpPr>
        <p:spPr>
          <a:xfrm>
            <a:off x="6584081" y="2332555"/>
            <a:ext cx="71238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76BADAD-285F-494E-92FC-28DCB1036ECF}"/>
              </a:ext>
            </a:extLst>
          </p:cNvPr>
          <p:cNvSpPr txBox="1"/>
          <p:nvPr/>
        </p:nvSpPr>
        <p:spPr>
          <a:xfrm>
            <a:off x="5028685" y="1121904"/>
            <a:ext cx="1618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Shared neuroanatomy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7C4402-57E7-8B42-A7DC-EC9F3FF827B5}"/>
              </a:ext>
            </a:extLst>
          </p:cNvPr>
          <p:cNvSpPr txBox="1"/>
          <p:nvPr/>
        </p:nvSpPr>
        <p:spPr>
          <a:xfrm>
            <a:off x="4910241" y="4032894"/>
            <a:ext cx="1618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ASD-specific neuroanatomy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172EDD9-902B-9840-A832-2244BA6E7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076"/>
            <a:ext cx="4242917" cy="1895498"/>
          </a:xfrm>
        </p:spPr>
        <p:txBody>
          <a:bodyPr>
            <a:normAutofit/>
          </a:bodyPr>
          <a:lstStyle/>
          <a:p>
            <a:r>
              <a:rPr lang="en-US" b="1" dirty="0"/>
              <a:t>Three</a:t>
            </a:r>
            <a:r>
              <a:rPr lang="en-US" dirty="0"/>
              <a:t> clusters in shared space</a:t>
            </a:r>
          </a:p>
          <a:p>
            <a:r>
              <a:rPr lang="en-US" b="1" dirty="0"/>
              <a:t>No</a:t>
            </a:r>
            <a:r>
              <a:rPr lang="en-US" dirty="0"/>
              <a:t> clusters in ASD-specific space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514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544CD-77E6-904B-AE77-88BA84415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A74AC-3F3A-8C45-8B03-6924A5142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Aidas Aglinskas, Postdoc</a:t>
            </a:r>
          </a:p>
          <a:p>
            <a:r>
              <a:rPr lang="en-US" dirty="0"/>
              <a:t>Stefano </a:t>
            </a:r>
            <a:r>
              <a:rPr lang="en-US" dirty="0" err="1"/>
              <a:t>Anzellotti</a:t>
            </a:r>
            <a:r>
              <a:rPr lang="en-US" dirty="0"/>
              <a:t>, Prof.</a:t>
            </a:r>
          </a:p>
          <a:p>
            <a:r>
              <a:rPr lang="en-US" dirty="0"/>
              <a:t>Joshua Hartshorne, Prof.</a:t>
            </a:r>
          </a:p>
          <a:p>
            <a:r>
              <a:rPr lang="en-US" dirty="0"/>
              <a:t>Simons foundation grant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759CEF-A21B-6B4E-84D6-9CB6C178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813" y="4777195"/>
            <a:ext cx="2933700" cy="186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0CF6BB-75C9-104E-9E7A-3A639FCA4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095" y="2684589"/>
            <a:ext cx="1807147" cy="1874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1AB603-53F0-264B-85D2-EFA6E99A0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373" y="2618945"/>
            <a:ext cx="1807147" cy="21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52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E8EBB-404E-4646-BFB6-5C456329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 Neuroanatomy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F82319-D98F-314C-8A7B-EACCDFC73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neural loci of variability in ASD?</a:t>
            </a:r>
          </a:p>
          <a:p>
            <a:pPr lvl="1"/>
            <a:r>
              <a:rPr lang="en-US" dirty="0"/>
              <a:t>Comparing TD and ASD includes differences not due to ASD</a:t>
            </a:r>
          </a:p>
          <a:p>
            <a:pPr lvl="1"/>
            <a:r>
              <a:rPr lang="en-US" dirty="0"/>
              <a:t>Comparing ASD vs synthetic ”TD twin”</a:t>
            </a:r>
          </a:p>
        </p:txBody>
      </p:sp>
    </p:spTree>
    <p:extLst>
      <p:ext uri="{BB962C8B-B14F-4D97-AF65-F5344CB8AC3E}">
        <p14:creationId xmlns:p14="http://schemas.microsoft.com/office/powerpoint/2010/main" val="1107779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E8EBB-404E-4646-BFB6-5C456329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 Neuroanatomy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A913DA-5A2A-DB45-B3BC-88212F5BD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001" y="1674596"/>
            <a:ext cx="4382332" cy="5183404"/>
          </a:xfrm>
        </p:spPr>
      </p:pic>
    </p:spTree>
    <p:extLst>
      <p:ext uri="{BB962C8B-B14F-4D97-AF65-F5344CB8AC3E}">
        <p14:creationId xmlns:p14="http://schemas.microsoft.com/office/powerpoint/2010/main" val="1757116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E8EBB-404E-4646-BFB6-5C456329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 Neuroanatomy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A913DA-5A2A-DB45-B3BC-88212F5BD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001" y="1674596"/>
            <a:ext cx="4382332" cy="51834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5FB7A6-8F84-3B44-B57D-63F63AC8E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112" y="1674596"/>
            <a:ext cx="4976404" cy="298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22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7B1FD-2AB8-A74C-AD2E-FA8714DE2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Neuroanatomical variability in ASD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4974CD-2CDA-5348-AFEA-C95D803E1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673" y="1825625"/>
            <a:ext cx="8036654" cy="4351338"/>
          </a:xfrm>
        </p:spPr>
      </p:pic>
    </p:spTree>
    <p:extLst>
      <p:ext uri="{BB962C8B-B14F-4D97-AF65-F5344CB8AC3E}">
        <p14:creationId xmlns:p14="http://schemas.microsoft.com/office/powerpoint/2010/main" val="1352762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7B1FD-2AB8-A74C-AD2E-FA8714DE2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Neuroanatomical variability in ASD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E03EE0-83B0-C149-9E6A-82829FD6D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8080" y="1347159"/>
            <a:ext cx="6515839" cy="537286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FEBB92-F377-A94F-ADED-F6D2064DFDCD}"/>
              </a:ext>
            </a:extLst>
          </p:cNvPr>
          <p:cNvSpPr/>
          <p:nvPr/>
        </p:nvSpPr>
        <p:spPr>
          <a:xfrm>
            <a:off x="5826642" y="3870432"/>
            <a:ext cx="2892056" cy="6698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60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1D3B3-60E5-5A40-AC2E-133A6E22A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33041-81A4-9B41-972B-D5EE61E70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communicate the results via figures?</a:t>
            </a:r>
          </a:p>
          <a:p>
            <a:pPr lvl="1"/>
            <a:r>
              <a:rPr lang="en-US" dirty="0"/>
              <a:t>Disentangling of shared vs ASD-specific variability</a:t>
            </a:r>
          </a:p>
          <a:p>
            <a:pPr lvl="1"/>
            <a:r>
              <a:rPr lang="en-US" dirty="0"/>
              <a:t>Relationships with symptoms (RSA)</a:t>
            </a:r>
          </a:p>
          <a:p>
            <a:pPr lvl="1"/>
            <a:r>
              <a:rPr lang="en-US" dirty="0"/>
              <a:t>Counterfactual neuroanatomy</a:t>
            </a:r>
          </a:p>
        </p:txBody>
      </p:sp>
    </p:spTree>
    <p:extLst>
      <p:ext uri="{BB962C8B-B14F-4D97-AF65-F5344CB8AC3E}">
        <p14:creationId xmlns:p14="http://schemas.microsoft.com/office/powerpoint/2010/main" val="2515248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733F99-6307-2E41-A22A-B2AA5CF13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5" y="0"/>
            <a:ext cx="11916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58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5AD349-8A37-B945-AF40-BDCFBB610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6854" y="1986493"/>
            <a:ext cx="3169493" cy="4351338"/>
          </a:xfrm>
        </p:spPr>
      </p:pic>
    </p:spTree>
    <p:extLst>
      <p:ext uri="{BB962C8B-B14F-4D97-AF65-F5344CB8AC3E}">
        <p14:creationId xmlns:p14="http://schemas.microsoft.com/office/powerpoint/2010/main" val="2550634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D742-ACB5-A644-A6E1-214ADA91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022AC-0FE7-2E48-AE61-19A226C0C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Autism is a debilitating disorder</a:t>
            </a:r>
          </a:p>
          <a:p>
            <a:pPr lvl="1"/>
            <a:r>
              <a:rPr lang="en-US" dirty="0"/>
              <a:t>Social, Behavioral impairments</a:t>
            </a:r>
          </a:p>
          <a:p>
            <a:r>
              <a:rPr lang="en-US" dirty="0"/>
              <a:t>Diagnosed behaviorally (DSM-IV, ADOS)</a:t>
            </a:r>
          </a:p>
          <a:p>
            <a:r>
              <a:rPr lang="en-US" dirty="0"/>
              <a:t>Extremely heterogenous</a:t>
            </a:r>
          </a:p>
          <a:p>
            <a:pPr lvl="1"/>
            <a:r>
              <a:rPr lang="en-US" dirty="0"/>
              <a:t>Symptoms differ</a:t>
            </a:r>
          </a:p>
          <a:p>
            <a:pPr lvl="1"/>
            <a:r>
              <a:rPr lang="en-US" dirty="0"/>
              <a:t>Abilities differ</a:t>
            </a:r>
          </a:p>
          <a:p>
            <a:pPr lvl="1"/>
            <a:r>
              <a:rPr lang="en-US" dirty="0"/>
              <a:t>Genetics</a:t>
            </a:r>
          </a:p>
          <a:p>
            <a:pPr lvl="1"/>
            <a:r>
              <a:rPr lang="en-US" dirty="0"/>
              <a:t>Response to treatment differs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67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D742-ACB5-A644-A6E1-214ADA91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022AC-0FE7-2E48-AE61-19A226C0C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Autism is a debilitating disorder</a:t>
            </a:r>
          </a:p>
          <a:p>
            <a:pPr lvl="1"/>
            <a:r>
              <a:rPr lang="en-US" dirty="0"/>
              <a:t>Social, Behavioral impairments</a:t>
            </a:r>
          </a:p>
          <a:p>
            <a:r>
              <a:rPr lang="en-US" dirty="0"/>
              <a:t>Diagnosed behaviorally (DSM-IV, ADOS)</a:t>
            </a:r>
          </a:p>
          <a:p>
            <a:r>
              <a:rPr lang="en-US" dirty="0"/>
              <a:t>Extremely heterogenous</a:t>
            </a:r>
          </a:p>
          <a:p>
            <a:pPr lvl="1"/>
            <a:r>
              <a:rPr lang="en-US" dirty="0"/>
              <a:t>Symptoms differ</a:t>
            </a:r>
          </a:p>
          <a:p>
            <a:pPr lvl="1"/>
            <a:r>
              <a:rPr lang="en-US" dirty="0"/>
              <a:t>Abilities differ</a:t>
            </a:r>
          </a:p>
          <a:p>
            <a:pPr lvl="1"/>
            <a:r>
              <a:rPr lang="en-US" dirty="0"/>
              <a:t>Genetics</a:t>
            </a:r>
          </a:p>
          <a:p>
            <a:pPr lvl="1"/>
            <a:r>
              <a:rPr lang="en-US" dirty="0"/>
              <a:t>Response to treatment differs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228B0-610F-1A44-975D-6CC8C7E27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226"/>
          <a:stretch/>
        </p:blipFill>
        <p:spPr>
          <a:xfrm>
            <a:off x="8442565" y="1191227"/>
            <a:ext cx="3352800" cy="219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35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D742-ACB5-A644-A6E1-214ADA91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022AC-0FE7-2E48-AE61-19A226C0C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Autism is a debilitating disorder</a:t>
            </a:r>
          </a:p>
          <a:p>
            <a:pPr lvl="1"/>
            <a:r>
              <a:rPr lang="en-US" dirty="0"/>
              <a:t>Social, Behavioral impairments</a:t>
            </a:r>
          </a:p>
          <a:p>
            <a:r>
              <a:rPr lang="en-US" dirty="0"/>
              <a:t>Diagnosed behaviorally (DSM-IV, ADOS)</a:t>
            </a:r>
          </a:p>
          <a:p>
            <a:r>
              <a:rPr lang="en-US" dirty="0"/>
              <a:t>Extremely heterogenous</a:t>
            </a:r>
          </a:p>
          <a:p>
            <a:pPr lvl="1"/>
            <a:r>
              <a:rPr lang="en-US" dirty="0"/>
              <a:t>Symptoms differ</a:t>
            </a:r>
          </a:p>
          <a:p>
            <a:pPr lvl="1"/>
            <a:r>
              <a:rPr lang="en-US" dirty="0"/>
              <a:t>Abilities differ</a:t>
            </a:r>
          </a:p>
          <a:p>
            <a:pPr lvl="1"/>
            <a:r>
              <a:rPr lang="en-US" dirty="0"/>
              <a:t>Genetics</a:t>
            </a:r>
          </a:p>
          <a:p>
            <a:pPr lvl="1"/>
            <a:r>
              <a:rPr lang="en-US" dirty="0"/>
              <a:t>Response to treatment differs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4126C-FFAE-4E49-B2CD-EAC1AB6F5905}"/>
              </a:ext>
            </a:extLst>
          </p:cNvPr>
          <p:cNvSpPr txBox="1"/>
          <p:nvPr/>
        </p:nvSpPr>
        <p:spPr>
          <a:xfrm>
            <a:off x="8442565" y="6157742"/>
            <a:ext cx="352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Lombardo, Lai &amp; Baron-Cohen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228B0-610F-1A44-975D-6CC8C7E27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226"/>
          <a:stretch/>
        </p:blipFill>
        <p:spPr>
          <a:xfrm>
            <a:off x="8442565" y="1191227"/>
            <a:ext cx="3352800" cy="2191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1C801-3A5F-AB43-8A29-BB2C2A170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542"/>
          <a:stretch/>
        </p:blipFill>
        <p:spPr>
          <a:xfrm>
            <a:off x="8442565" y="3598254"/>
            <a:ext cx="3352800" cy="255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8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9ADD0-D9CF-4D41-93C1-273A62457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Bases of ASD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497DA-2B98-314B-BB76-692DE9C76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“Common” abnormalities might not exist</a:t>
            </a:r>
          </a:p>
          <a:p>
            <a:r>
              <a:rPr lang="en-US" dirty="0"/>
              <a:t>Structured variability (”subtypes”) might.</a:t>
            </a:r>
          </a:p>
          <a:p>
            <a:endParaRPr lang="en-US" dirty="0"/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Data dimensionality</a:t>
            </a:r>
          </a:p>
          <a:p>
            <a:pPr lvl="1"/>
            <a:r>
              <a:rPr lang="en-US" dirty="0"/>
              <a:t>Confounding variability due to </a:t>
            </a:r>
          </a:p>
          <a:p>
            <a:pPr lvl="2"/>
            <a:r>
              <a:rPr lang="en-US" dirty="0"/>
              <a:t>Data-acquisition confounds</a:t>
            </a:r>
          </a:p>
          <a:p>
            <a:pPr lvl="2"/>
            <a:r>
              <a:rPr lang="en-US" dirty="0"/>
              <a:t>ASD unrelated variability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E69D07-A8D7-5A46-B1CC-2427A7E4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533" y="3425054"/>
            <a:ext cx="6381467" cy="30044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126ECE-FE96-E74D-BF4B-164A84F157D5}"/>
              </a:ext>
            </a:extLst>
          </p:cNvPr>
          <p:cNvSpPr txBox="1"/>
          <p:nvPr/>
        </p:nvSpPr>
        <p:spPr>
          <a:xfrm>
            <a:off x="10284823" y="6429511"/>
            <a:ext cx="1778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Hong et al., 2018</a:t>
            </a:r>
          </a:p>
        </p:txBody>
      </p:sp>
    </p:spTree>
    <p:extLst>
      <p:ext uri="{BB962C8B-B14F-4D97-AF65-F5344CB8AC3E}">
        <p14:creationId xmlns:p14="http://schemas.microsoft.com/office/powerpoint/2010/main" val="2218713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8E9D-5EE9-004D-87A1-1D13F45A1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Contrastive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161F60-8333-AF40-8985-273E991F084E}"/>
              </a:ext>
            </a:extLst>
          </p:cNvPr>
          <p:cNvSpPr txBox="1"/>
          <p:nvPr/>
        </p:nvSpPr>
        <p:spPr>
          <a:xfrm>
            <a:off x="10300138" y="6439350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Abib, Zhou (2019)</a:t>
            </a:r>
          </a:p>
        </p:txBody>
      </p:sp>
      <p:pic>
        <p:nvPicPr>
          <p:cNvPr id="14" name="Content Placeholder 11">
            <a:extLst>
              <a:ext uri="{FF2B5EF4-FFF2-40B4-BE49-F238E27FC236}">
                <a16:creationId xmlns:a16="http://schemas.microsoft.com/office/drawing/2014/main" id="{4612EAAF-BFD3-A544-9D63-14FE5AC82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92"/>
          <a:stretch/>
        </p:blipFill>
        <p:spPr>
          <a:xfrm>
            <a:off x="6987435" y="4710256"/>
            <a:ext cx="3037492" cy="2221115"/>
          </a:xfrm>
          <a:prstGeom prst="rect">
            <a:avLst/>
          </a:prstGeom>
        </p:spPr>
      </p:pic>
      <p:pic>
        <p:nvPicPr>
          <p:cNvPr id="17" name="Content Placeholder 11">
            <a:extLst>
              <a:ext uri="{FF2B5EF4-FFF2-40B4-BE49-F238E27FC236}">
                <a16:creationId xmlns:a16="http://schemas.microsoft.com/office/drawing/2014/main" id="{F11A7C54-866C-5F40-A5D8-81AD2C8B9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58" r="33458"/>
          <a:stretch/>
        </p:blipFill>
        <p:spPr>
          <a:xfrm>
            <a:off x="6969942" y="2739999"/>
            <a:ext cx="2972000" cy="2221115"/>
          </a:xfrm>
          <a:prstGeom prst="rect">
            <a:avLst/>
          </a:prstGeom>
        </p:spPr>
      </p:pic>
      <p:pic>
        <p:nvPicPr>
          <p:cNvPr id="18" name="Content Placeholder 11">
            <a:extLst>
              <a:ext uri="{FF2B5EF4-FFF2-40B4-BE49-F238E27FC236}">
                <a16:creationId xmlns:a16="http://schemas.microsoft.com/office/drawing/2014/main" id="{57082DDA-9B12-7442-96CA-FBD0ED17DF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092"/>
          <a:stretch/>
        </p:blipFill>
        <p:spPr>
          <a:xfrm>
            <a:off x="6877349" y="769742"/>
            <a:ext cx="3064593" cy="222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01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8E9D-5EE9-004D-87A1-1D13F45A1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Contrastive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161F60-8333-AF40-8985-273E991F084E}"/>
              </a:ext>
            </a:extLst>
          </p:cNvPr>
          <p:cNvSpPr txBox="1"/>
          <p:nvPr/>
        </p:nvSpPr>
        <p:spPr>
          <a:xfrm>
            <a:off x="10300138" y="6439350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Abib, Zhou (2019)</a:t>
            </a:r>
          </a:p>
        </p:txBody>
      </p:sp>
      <p:pic>
        <p:nvPicPr>
          <p:cNvPr id="14" name="Content Placeholder 11">
            <a:extLst>
              <a:ext uri="{FF2B5EF4-FFF2-40B4-BE49-F238E27FC236}">
                <a16:creationId xmlns:a16="http://schemas.microsoft.com/office/drawing/2014/main" id="{4612EAAF-BFD3-A544-9D63-14FE5AC82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92"/>
          <a:stretch/>
        </p:blipFill>
        <p:spPr>
          <a:xfrm>
            <a:off x="6987435" y="4710256"/>
            <a:ext cx="3037492" cy="2221115"/>
          </a:xfrm>
          <a:prstGeom prst="rect">
            <a:avLst/>
          </a:prstGeom>
        </p:spPr>
      </p:pic>
      <p:pic>
        <p:nvPicPr>
          <p:cNvPr id="17" name="Content Placeholder 11">
            <a:extLst>
              <a:ext uri="{FF2B5EF4-FFF2-40B4-BE49-F238E27FC236}">
                <a16:creationId xmlns:a16="http://schemas.microsoft.com/office/drawing/2014/main" id="{F11A7C54-866C-5F40-A5D8-81AD2C8B9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58" r="33458"/>
          <a:stretch/>
        </p:blipFill>
        <p:spPr>
          <a:xfrm>
            <a:off x="6969942" y="2739999"/>
            <a:ext cx="2972000" cy="2221115"/>
          </a:xfrm>
          <a:prstGeom prst="rect">
            <a:avLst/>
          </a:prstGeom>
        </p:spPr>
      </p:pic>
      <p:pic>
        <p:nvPicPr>
          <p:cNvPr id="18" name="Content Placeholder 11">
            <a:extLst>
              <a:ext uri="{FF2B5EF4-FFF2-40B4-BE49-F238E27FC236}">
                <a16:creationId xmlns:a16="http://schemas.microsoft.com/office/drawing/2014/main" id="{57082DDA-9B12-7442-96CA-FBD0ED17DF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092"/>
          <a:stretch/>
        </p:blipFill>
        <p:spPr>
          <a:xfrm>
            <a:off x="6877349" y="769742"/>
            <a:ext cx="3064593" cy="2221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9FB541-8D33-6241-B526-45B86DE7A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868" y="1335798"/>
            <a:ext cx="3032703" cy="301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63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8E9D-5EE9-004D-87A1-1D13F45A1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Contrastive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161F60-8333-AF40-8985-273E991F084E}"/>
              </a:ext>
            </a:extLst>
          </p:cNvPr>
          <p:cNvSpPr txBox="1"/>
          <p:nvPr/>
        </p:nvSpPr>
        <p:spPr>
          <a:xfrm>
            <a:off x="10300138" y="6439350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Abib, Zhou (2019)</a:t>
            </a:r>
          </a:p>
        </p:txBody>
      </p:sp>
      <p:pic>
        <p:nvPicPr>
          <p:cNvPr id="14" name="Content Placeholder 11">
            <a:extLst>
              <a:ext uri="{FF2B5EF4-FFF2-40B4-BE49-F238E27FC236}">
                <a16:creationId xmlns:a16="http://schemas.microsoft.com/office/drawing/2014/main" id="{4612EAAF-BFD3-A544-9D63-14FE5AC82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92"/>
          <a:stretch/>
        </p:blipFill>
        <p:spPr>
          <a:xfrm>
            <a:off x="6987435" y="4710256"/>
            <a:ext cx="3037492" cy="2221115"/>
          </a:xfrm>
          <a:prstGeom prst="rect">
            <a:avLst/>
          </a:prstGeom>
        </p:spPr>
      </p:pic>
      <p:pic>
        <p:nvPicPr>
          <p:cNvPr id="17" name="Content Placeholder 11">
            <a:extLst>
              <a:ext uri="{FF2B5EF4-FFF2-40B4-BE49-F238E27FC236}">
                <a16:creationId xmlns:a16="http://schemas.microsoft.com/office/drawing/2014/main" id="{F11A7C54-866C-5F40-A5D8-81AD2C8B9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58" r="33458"/>
          <a:stretch/>
        </p:blipFill>
        <p:spPr>
          <a:xfrm>
            <a:off x="6969942" y="2739999"/>
            <a:ext cx="2972000" cy="2221115"/>
          </a:xfrm>
          <a:prstGeom prst="rect">
            <a:avLst/>
          </a:prstGeom>
        </p:spPr>
      </p:pic>
      <p:pic>
        <p:nvPicPr>
          <p:cNvPr id="18" name="Content Placeholder 11">
            <a:extLst>
              <a:ext uri="{FF2B5EF4-FFF2-40B4-BE49-F238E27FC236}">
                <a16:creationId xmlns:a16="http://schemas.microsoft.com/office/drawing/2014/main" id="{57082DDA-9B12-7442-96CA-FBD0ED17DF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092"/>
          <a:stretch/>
        </p:blipFill>
        <p:spPr>
          <a:xfrm>
            <a:off x="6877349" y="769742"/>
            <a:ext cx="3064593" cy="22211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20392C-E5C0-8647-9B77-937D5B21C8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28"/>
          <a:stretch/>
        </p:blipFill>
        <p:spPr>
          <a:xfrm>
            <a:off x="1898458" y="4347513"/>
            <a:ext cx="3227524" cy="2293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9FB541-8D33-6241-B526-45B86DE7A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868" y="1335798"/>
            <a:ext cx="3032703" cy="301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03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3189</TotalTime>
  <Words>367</Words>
  <Application>Microsoft Macintosh PowerPoint</Application>
  <PresentationFormat>Widescreen</PresentationFormat>
  <Paragraphs>98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Neural variability in ASD</vt:lpstr>
      <vt:lpstr>Team</vt:lpstr>
      <vt:lpstr>Problem setting</vt:lpstr>
      <vt:lpstr>Problem setting</vt:lpstr>
      <vt:lpstr>Problem setting</vt:lpstr>
      <vt:lpstr>Neural Bases of ASD</vt:lpstr>
      <vt:lpstr>Contrastive learning</vt:lpstr>
      <vt:lpstr>Contrastive learning</vt:lpstr>
      <vt:lpstr>Contrastive learning</vt:lpstr>
      <vt:lpstr>Approach</vt:lpstr>
      <vt:lpstr>Association with ASD symptoms</vt:lpstr>
      <vt:lpstr>Association with ASD symptoms</vt:lpstr>
      <vt:lpstr>Association with ASD symptoms</vt:lpstr>
      <vt:lpstr>Association with ASD symptoms</vt:lpstr>
      <vt:lpstr>Association with ASD symptoms</vt:lpstr>
      <vt:lpstr>Association with ASD symptoms</vt:lpstr>
      <vt:lpstr>Association with ASD symptoms</vt:lpstr>
      <vt:lpstr>Structure of ASD</vt:lpstr>
      <vt:lpstr>Structure of ASD</vt:lpstr>
      <vt:lpstr>Counterfactual Neuroanatomy</vt:lpstr>
      <vt:lpstr>Counterfactual Neuroanatomy</vt:lpstr>
      <vt:lpstr>Counterfactual Neuroanatomy</vt:lpstr>
      <vt:lpstr>Neuroanatomical variability in ASD</vt:lpstr>
      <vt:lpstr>Neuroanatomical variability in ASD</vt:lpstr>
      <vt:lpstr>Our problem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variability in ASD</dc:title>
  <dc:creator>Aidas Aglinskas</dc:creator>
  <cp:lastModifiedBy>Aidas Aglinskas</cp:lastModifiedBy>
  <cp:revision>11</cp:revision>
  <dcterms:created xsi:type="dcterms:W3CDTF">2021-08-12T11:11:17Z</dcterms:created>
  <dcterms:modified xsi:type="dcterms:W3CDTF">2021-08-15T09:59:40Z</dcterms:modified>
</cp:coreProperties>
</file>